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51206400" cy="32918400"/>
  <p:notesSz cx="6858000" cy="9144000"/>
  <p:defaultTextStyle>
    <a:defPPr>
      <a:defRPr lang="en-US"/>
    </a:defPPr>
    <a:lvl1pPr marL="0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1pPr>
    <a:lvl2pPr marL="2403546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2pPr>
    <a:lvl3pPr marL="4807092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3pPr>
    <a:lvl4pPr marL="7210638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4pPr>
    <a:lvl5pPr marL="9614184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5pPr>
    <a:lvl6pPr marL="12017731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6pPr>
    <a:lvl7pPr marL="14421277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7pPr>
    <a:lvl8pPr marL="16824823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8pPr>
    <a:lvl9pPr marL="19228369" algn="l" defTabSz="2403546" rtl="0" eaLnBrk="1" latinLnBrk="0" hangingPunct="1">
      <a:defRPr sz="9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862" autoAdjust="0"/>
  </p:normalViewPr>
  <p:slideViewPr>
    <p:cSldViewPr snapToGrid="0" snapToObjects="1">
      <p:cViewPr varScale="1">
        <p:scale>
          <a:sx n="22" d="100"/>
          <a:sy n="22" d="100"/>
        </p:scale>
        <p:origin x="-204" y="-276"/>
      </p:cViewPr>
      <p:guideLst>
        <p:guide orient="horz" pos="10368"/>
        <p:guide pos="161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40480" y="10226042"/>
            <a:ext cx="4352544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80960" y="18653760"/>
            <a:ext cx="3584448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035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8070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210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614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017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421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824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2283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8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5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7901540" y="6324600"/>
            <a:ext cx="64514733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39576" y="6324600"/>
            <a:ext cx="192708527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7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944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953" y="21153122"/>
            <a:ext cx="43525440" cy="6537960"/>
          </a:xfrm>
        </p:spPr>
        <p:txBody>
          <a:bodyPr anchor="t"/>
          <a:lstStyle>
            <a:lvl1pPr algn="l">
              <a:defRPr sz="21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4953" y="13952225"/>
            <a:ext cx="43525440" cy="7200898"/>
          </a:xfrm>
        </p:spPr>
        <p:txBody>
          <a:bodyPr anchor="b"/>
          <a:lstStyle>
            <a:lvl1pPr marL="0" indent="0">
              <a:buNone/>
              <a:defRPr sz="10500">
                <a:solidFill>
                  <a:schemeClr val="tx1">
                    <a:tint val="75000"/>
                  </a:schemeClr>
                </a:solidFill>
              </a:defRPr>
            </a:lvl1pPr>
            <a:lvl2pPr marL="2403546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2pPr>
            <a:lvl3pPr marL="4807092" indent="0">
              <a:buNone/>
              <a:defRPr sz="8400">
                <a:solidFill>
                  <a:schemeClr val="tx1">
                    <a:tint val="75000"/>
                  </a:schemeClr>
                </a:solidFill>
              </a:defRPr>
            </a:lvl3pPr>
            <a:lvl4pPr marL="7210638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4pPr>
            <a:lvl5pPr marL="9614184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5pPr>
            <a:lvl6pPr marL="12017731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6pPr>
            <a:lvl7pPr marL="14421277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7pPr>
            <a:lvl8pPr marL="16824823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8pPr>
            <a:lvl9pPr marL="19228369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90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39573" y="36865560"/>
            <a:ext cx="128611627" cy="104279702"/>
          </a:xfrm>
        </p:spPr>
        <p:txBody>
          <a:bodyPr/>
          <a:lstStyle>
            <a:lvl1pPr>
              <a:defRPr sz="14700"/>
            </a:lvl1pPr>
            <a:lvl2pPr>
              <a:defRPr sz="12600"/>
            </a:lvl2pPr>
            <a:lvl3pPr>
              <a:defRPr sz="105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804643" y="36865560"/>
            <a:ext cx="128611633" cy="104279702"/>
          </a:xfrm>
        </p:spPr>
        <p:txBody>
          <a:bodyPr/>
          <a:lstStyle>
            <a:lvl1pPr>
              <a:defRPr sz="14700"/>
            </a:lvl1pPr>
            <a:lvl2pPr>
              <a:defRPr sz="12600"/>
            </a:lvl2pPr>
            <a:lvl3pPr>
              <a:defRPr sz="105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168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0" y="1318262"/>
            <a:ext cx="4608576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7368542"/>
            <a:ext cx="22625053" cy="3070858"/>
          </a:xfrm>
        </p:spPr>
        <p:txBody>
          <a:bodyPr anchor="b"/>
          <a:lstStyle>
            <a:lvl1pPr marL="0" indent="0">
              <a:buNone/>
              <a:defRPr sz="12600" b="1"/>
            </a:lvl1pPr>
            <a:lvl2pPr marL="2403546" indent="0">
              <a:buNone/>
              <a:defRPr sz="10500" b="1"/>
            </a:lvl2pPr>
            <a:lvl3pPr marL="4807092" indent="0">
              <a:buNone/>
              <a:defRPr sz="9500" b="1"/>
            </a:lvl3pPr>
            <a:lvl4pPr marL="7210638" indent="0">
              <a:buNone/>
              <a:defRPr sz="8400" b="1"/>
            </a:lvl4pPr>
            <a:lvl5pPr marL="9614184" indent="0">
              <a:buNone/>
              <a:defRPr sz="8400" b="1"/>
            </a:lvl5pPr>
            <a:lvl6pPr marL="12017731" indent="0">
              <a:buNone/>
              <a:defRPr sz="8400" b="1"/>
            </a:lvl6pPr>
            <a:lvl7pPr marL="14421277" indent="0">
              <a:buNone/>
              <a:defRPr sz="8400" b="1"/>
            </a:lvl7pPr>
            <a:lvl8pPr marL="16824823" indent="0">
              <a:buNone/>
              <a:defRPr sz="8400" b="1"/>
            </a:lvl8pPr>
            <a:lvl9pPr marL="19228369" indent="0">
              <a:buNone/>
              <a:defRPr sz="8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60320" y="10439400"/>
            <a:ext cx="22625053" cy="18966182"/>
          </a:xfrm>
        </p:spPr>
        <p:txBody>
          <a:bodyPr/>
          <a:lstStyle>
            <a:lvl1pPr>
              <a:defRPr sz="12600"/>
            </a:lvl1pPr>
            <a:lvl2pPr>
              <a:defRPr sz="10500"/>
            </a:lvl2pPr>
            <a:lvl3pPr>
              <a:defRPr sz="95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6012143" y="7368542"/>
            <a:ext cx="22633940" cy="3070858"/>
          </a:xfrm>
        </p:spPr>
        <p:txBody>
          <a:bodyPr anchor="b"/>
          <a:lstStyle>
            <a:lvl1pPr marL="0" indent="0">
              <a:buNone/>
              <a:defRPr sz="12600" b="1"/>
            </a:lvl1pPr>
            <a:lvl2pPr marL="2403546" indent="0">
              <a:buNone/>
              <a:defRPr sz="10500" b="1"/>
            </a:lvl2pPr>
            <a:lvl3pPr marL="4807092" indent="0">
              <a:buNone/>
              <a:defRPr sz="9500" b="1"/>
            </a:lvl3pPr>
            <a:lvl4pPr marL="7210638" indent="0">
              <a:buNone/>
              <a:defRPr sz="8400" b="1"/>
            </a:lvl4pPr>
            <a:lvl5pPr marL="9614184" indent="0">
              <a:buNone/>
              <a:defRPr sz="8400" b="1"/>
            </a:lvl5pPr>
            <a:lvl6pPr marL="12017731" indent="0">
              <a:buNone/>
              <a:defRPr sz="8400" b="1"/>
            </a:lvl6pPr>
            <a:lvl7pPr marL="14421277" indent="0">
              <a:buNone/>
              <a:defRPr sz="8400" b="1"/>
            </a:lvl7pPr>
            <a:lvl8pPr marL="16824823" indent="0">
              <a:buNone/>
              <a:defRPr sz="8400" b="1"/>
            </a:lvl8pPr>
            <a:lvl9pPr marL="19228369" indent="0">
              <a:buNone/>
              <a:defRPr sz="8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012143" y="10439400"/>
            <a:ext cx="22633940" cy="18966182"/>
          </a:xfrm>
        </p:spPr>
        <p:txBody>
          <a:bodyPr/>
          <a:lstStyle>
            <a:lvl1pPr>
              <a:defRPr sz="12600"/>
            </a:lvl1pPr>
            <a:lvl2pPr>
              <a:defRPr sz="10500"/>
            </a:lvl2pPr>
            <a:lvl3pPr>
              <a:defRPr sz="9500"/>
            </a:lvl3pPr>
            <a:lvl4pPr>
              <a:defRPr sz="8400"/>
            </a:lvl4pPr>
            <a:lvl5pPr>
              <a:defRPr sz="8400"/>
            </a:lvl5pPr>
            <a:lvl6pPr>
              <a:defRPr sz="8400"/>
            </a:lvl6pPr>
            <a:lvl7pPr>
              <a:defRPr sz="8400"/>
            </a:lvl7pPr>
            <a:lvl8pPr>
              <a:defRPr sz="8400"/>
            </a:lvl8pPr>
            <a:lvl9pPr>
              <a:defRPr sz="8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515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69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381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3" y="1310640"/>
            <a:ext cx="16846553" cy="5577840"/>
          </a:xfrm>
        </p:spPr>
        <p:txBody>
          <a:bodyPr anchor="b"/>
          <a:lstStyle>
            <a:lvl1pPr algn="l">
              <a:defRPr sz="10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0280" y="1310643"/>
            <a:ext cx="28625800" cy="28094942"/>
          </a:xfrm>
        </p:spPr>
        <p:txBody>
          <a:bodyPr/>
          <a:lstStyle>
            <a:lvl1pPr>
              <a:defRPr sz="16800"/>
            </a:lvl1pPr>
            <a:lvl2pPr>
              <a:defRPr sz="14700"/>
            </a:lvl2pPr>
            <a:lvl3pPr>
              <a:defRPr sz="12600"/>
            </a:lvl3pPr>
            <a:lvl4pPr>
              <a:defRPr sz="10500"/>
            </a:lvl4pPr>
            <a:lvl5pPr>
              <a:defRPr sz="10500"/>
            </a:lvl5pPr>
            <a:lvl6pPr>
              <a:defRPr sz="10500"/>
            </a:lvl6pPr>
            <a:lvl7pPr>
              <a:defRPr sz="10500"/>
            </a:lvl7pPr>
            <a:lvl8pPr>
              <a:defRPr sz="10500"/>
            </a:lvl8pPr>
            <a:lvl9pPr>
              <a:defRPr sz="10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3" y="6888483"/>
            <a:ext cx="16846553" cy="22517102"/>
          </a:xfrm>
        </p:spPr>
        <p:txBody>
          <a:bodyPr/>
          <a:lstStyle>
            <a:lvl1pPr marL="0" indent="0">
              <a:buNone/>
              <a:defRPr sz="7400"/>
            </a:lvl1pPr>
            <a:lvl2pPr marL="2403546" indent="0">
              <a:buNone/>
              <a:defRPr sz="6300"/>
            </a:lvl2pPr>
            <a:lvl3pPr marL="4807092" indent="0">
              <a:buNone/>
              <a:defRPr sz="5300"/>
            </a:lvl3pPr>
            <a:lvl4pPr marL="7210638" indent="0">
              <a:buNone/>
              <a:defRPr sz="4700"/>
            </a:lvl4pPr>
            <a:lvl5pPr marL="9614184" indent="0">
              <a:buNone/>
              <a:defRPr sz="4700"/>
            </a:lvl5pPr>
            <a:lvl6pPr marL="12017731" indent="0">
              <a:buNone/>
              <a:defRPr sz="4700"/>
            </a:lvl6pPr>
            <a:lvl7pPr marL="14421277" indent="0">
              <a:buNone/>
              <a:defRPr sz="4700"/>
            </a:lvl7pPr>
            <a:lvl8pPr marL="16824823" indent="0">
              <a:buNone/>
              <a:defRPr sz="4700"/>
            </a:lvl8pPr>
            <a:lvl9pPr marL="19228369" indent="0">
              <a:buNone/>
              <a:defRPr sz="4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6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6813" y="23042880"/>
            <a:ext cx="30723840" cy="2720342"/>
          </a:xfrm>
        </p:spPr>
        <p:txBody>
          <a:bodyPr anchor="b"/>
          <a:lstStyle>
            <a:lvl1pPr algn="l">
              <a:defRPr sz="10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6813" y="2941320"/>
            <a:ext cx="30723840" cy="19751040"/>
          </a:xfrm>
        </p:spPr>
        <p:txBody>
          <a:bodyPr/>
          <a:lstStyle>
            <a:lvl1pPr marL="0" indent="0">
              <a:buNone/>
              <a:defRPr sz="16800"/>
            </a:lvl1pPr>
            <a:lvl2pPr marL="2403546" indent="0">
              <a:buNone/>
              <a:defRPr sz="14700"/>
            </a:lvl2pPr>
            <a:lvl3pPr marL="4807092" indent="0">
              <a:buNone/>
              <a:defRPr sz="12600"/>
            </a:lvl3pPr>
            <a:lvl4pPr marL="7210638" indent="0">
              <a:buNone/>
              <a:defRPr sz="10500"/>
            </a:lvl4pPr>
            <a:lvl5pPr marL="9614184" indent="0">
              <a:buNone/>
              <a:defRPr sz="10500"/>
            </a:lvl5pPr>
            <a:lvl6pPr marL="12017731" indent="0">
              <a:buNone/>
              <a:defRPr sz="10500"/>
            </a:lvl6pPr>
            <a:lvl7pPr marL="14421277" indent="0">
              <a:buNone/>
              <a:defRPr sz="10500"/>
            </a:lvl7pPr>
            <a:lvl8pPr marL="16824823" indent="0">
              <a:buNone/>
              <a:defRPr sz="10500"/>
            </a:lvl8pPr>
            <a:lvl9pPr marL="19228369" indent="0">
              <a:buNone/>
              <a:defRPr sz="10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36813" y="25763222"/>
            <a:ext cx="30723840" cy="3863338"/>
          </a:xfrm>
        </p:spPr>
        <p:txBody>
          <a:bodyPr/>
          <a:lstStyle>
            <a:lvl1pPr marL="0" indent="0">
              <a:buNone/>
              <a:defRPr sz="7400"/>
            </a:lvl1pPr>
            <a:lvl2pPr marL="2403546" indent="0">
              <a:buNone/>
              <a:defRPr sz="6300"/>
            </a:lvl2pPr>
            <a:lvl3pPr marL="4807092" indent="0">
              <a:buNone/>
              <a:defRPr sz="5300"/>
            </a:lvl3pPr>
            <a:lvl4pPr marL="7210638" indent="0">
              <a:buNone/>
              <a:defRPr sz="4700"/>
            </a:lvl4pPr>
            <a:lvl5pPr marL="9614184" indent="0">
              <a:buNone/>
              <a:defRPr sz="4700"/>
            </a:lvl5pPr>
            <a:lvl6pPr marL="12017731" indent="0">
              <a:buNone/>
              <a:defRPr sz="4700"/>
            </a:lvl6pPr>
            <a:lvl7pPr marL="14421277" indent="0">
              <a:buNone/>
              <a:defRPr sz="4700"/>
            </a:lvl7pPr>
            <a:lvl8pPr marL="16824823" indent="0">
              <a:buNone/>
              <a:defRPr sz="4700"/>
            </a:lvl8pPr>
            <a:lvl9pPr marL="19228369" indent="0">
              <a:buNone/>
              <a:defRPr sz="4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9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60320" y="1318262"/>
            <a:ext cx="46085760" cy="5486400"/>
          </a:xfrm>
          <a:prstGeom prst="rect">
            <a:avLst/>
          </a:prstGeom>
        </p:spPr>
        <p:txBody>
          <a:bodyPr vert="horz" lIns="480709" tIns="240355" rIns="480709" bIns="24035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0320" y="7680963"/>
            <a:ext cx="46085760" cy="21724622"/>
          </a:xfrm>
          <a:prstGeom prst="rect">
            <a:avLst/>
          </a:prstGeom>
        </p:spPr>
        <p:txBody>
          <a:bodyPr vert="horz" lIns="480709" tIns="240355" rIns="480709" bIns="24035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60320" y="30510482"/>
            <a:ext cx="11948160" cy="1752600"/>
          </a:xfrm>
          <a:prstGeom prst="rect">
            <a:avLst/>
          </a:prstGeom>
        </p:spPr>
        <p:txBody>
          <a:bodyPr vert="horz" lIns="480709" tIns="240355" rIns="480709" bIns="240355" rtlCol="0" anchor="ctr"/>
          <a:lstStyle>
            <a:lvl1pPr algn="l">
              <a:defRPr sz="6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589DA-14A2-4D44-96A2-02A18DC2461D}" type="datetimeFigureOut">
              <a:rPr lang="en-US" smtClean="0"/>
              <a:t>5/20/2013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95520" y="30510482"/>
            <a:ext cx="16215360" cy="1752600"/>
          </a:xfrm>
          <a:prstGeom prst="rect">
            <a:avLst/>
          </a:prstGeom>
        </p:spPr>
        <p:txBody>
          <a:bodyPr vert="horz" lIns="480709" tIns="240355" rIns="480709" bIns="240355" rtlCol="0" anchor="ctr"/>
          <a:lstStyle>
            <a:lvl1pPr algn="ctr">
              <a:defRPr sz="6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697920" y="30510482"/>
            <a:ext cx="11948160" cy="1752600"/>
          </a:xfrm>
          <a:prstGeom prst="rect">
            <a:avLst/>
          </a:prstGeom>
        </p:spPr>
        <p:txBody>
          <a:bodyPr vert="horz" lIns="480709" tIns="240355" rIns="480709" bIns="240355" rtlCol="0" anchor="ctr"/>
          <a:lstStyle>
            <a:lvl1pPr algn="r">
              <a:defRPr sz="6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D3FB4-BC6B-9440-8D28-1028898B75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884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403546" rtl="0" eaLnBrk="1" latinLnBrk="0" hangingPunct="1">
        <a:spcBef>
          <a:spcPct val="0"/>
        </a:spcBef>
        <a:buNone/>
        <a:defRPr sz="2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2660" indent="-1802660" algn="l" defTabSz="2403546" rtl="0" eaLnBrk="1" latinLnBrk="0" hangingPunct="1">
        <a:spcBef>
          <a:spcPct val="20000"/>
        </a:spcBef>
        <a:buFont typeface="Arial"/>
        <a:buChar char="•"/>
        <a:defRPr sz="16800" kern="1200">
          <a:solidFill>
            <a:schemeClr val="tx1"/>
          </a:solidFill>
          <a:latin typeface="+mn-lt"/>
          <a:ea typeface="+mn-ea"/>
          <a:cs typeface="+mn-cs"/>
        </a:defRPr>
      </a:lvl1pPr>
      <a:lvl2pPr marL="3905762" indent="-1502216" algn="l" defTabSz="2403546" rtl="0" eaLnBrk="1" latinLnBrk="0" hangingPunct="1">
        <a:spcBef>
          <a:spcPct val="20000"/>
        </a:spcBef>
        <a:buFont typeface="Arial"/>
        <a:buChar char="–"/>
        <a:defRPr sz="14700" kern="1200">
          <a:solidFill>
            <a:schemeClr val="tx1"/>
          </a:solidFill>
          <a:latin typeface="+mn-lt"/>
          <a:ea typeface="+mn-ea"/>
          <a:cs typeface="+mn-cs"/>
        </a:defRPr>
      </a:lvl2pPr>
      <a:lvl3pPr marL="6008865" indent="-1201773" algn="l" defTabSz="2403546" rtl="0" eaLnBrk="1" latinLnBrk="0" hangingPunct="1">
        <a:spcBef>
          <a:spcPct val="20000"/>
        </a:spcBef>
        <a:buFont typeface="Arial"/>
        <a:buChar char="•"/>
        <a:defRPr sz="12600" kern="1200">
          <a:solidFill>
            <a:schemeClr val="tx1"/>
          </a:solidFill>
          <a:latin typeface="+mn-lt"/>
          <a:ea typeface="+mn-ea"/>
          <a:cs typeface="+mn-cs"/>
        </a:defRPr>
      </a:lvl3pPr>
      <a:lvl4pPr marL="8412411" indent="-1201773" algn="l" defTabSz="2403546" rtl="0" eaLnBrk="1" latinLnBrk="0" hangingPunct="1">
        <a:spcBef>
          <a:spcPct val="20000"/>
        </a:spcBef>
        <a:buFont typeface="Arial"/>
        <a:buChar char="–"/>
        <a:defRPr sz="10500" kern="1200">
          <a:solidFill>
            <a:schemeClr val="tx1"/>
          </a:solidFill>
          <a:latin typeface="+mn-lt"/>
          <a:ea typeface="+mn-ea"/>
          <a:cs typeface="+mn-cs"/>
        </a:defRPr>
      </a:lvl4pPr>
      <a:lvl5pPr marL="10815958" indent="-1201773" algn="l" defTabSz="2403546" rtl="0" eaLnBrk="1" latinLnBrk="0" hangingPunct="1">
        <a:spcBef>
          <a:spcPct val="20000"/>
        </a:spcBef>
        <a:buFont typeface="Arial"/>
        <a:buChar char="»"/>
        <a:defRPr sz="10500" kern="1200">
          <a:solidFill>
            <a:schemeClr val="tx1"/>
          </a:solidFill>
          <a:latin typeface="+mn-lt"/>
          <a:ea typeface="+mn-ea"/>
          <a:cs typeface="+mn-cs"/>
        </a:defRPr>
      </a:lvl5pPr>
      <a:lvl6pPr marL="13219504" indent="-1201773" algn="l" defTabSz="2403546" rtl="0" eaLnBrk="1" latinLnBrk="0" hangingPunct="1">
        <a:spcBef>
          <a:spcPct val="20000"/>
        </a:spcBef>
        <a:buFont typeface="Arial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6pPr>
      <a:lvl7pPr marL="15623050" indent="-1201773" algn="l" defTabSz="2403546" rtl="0" eaLnBrk="1" latinLnBrk="0" hangingPunct="1">
        <a:spcBef>
          <a:spcPct val="20000"/>
        </a:spcBef>
        <a:buFont typeface="Arial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7pPr>
      <a:lvl8pPr marL="18026596" indent="-1201773" algn="l" defTabSz="2403546" rtl="0" eaLnBrk="1" latinLnBrk="0" hangingPunct="1">
        <a:spcBef>
          <a:spcPct val="20000"/>
        </a:spcBef>
        <a:buFont typeface="Arial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0142" indent="-1201773" algn="l" defTabSz="2403546" rtl="0" eaLnBrk="1" latinLnBrk="0" hangingPunct="1">
        <a:spcBef>
          <a:spcPct val="20000"/>
        </a:spcBef>
        <a:buFont typeface="Arial"/>
        <a:buChar char="•"/>
        <a:defRPr sz="10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1pPr>
      <a:lvl2pPr marL="2403546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2pPr>
      <a:lvl3pPr marL="4807092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3pPr>
      <a:lvl4pPr marL="7210638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614184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2017731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4421277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824823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9228369" algn="l" defTabSz="2403546" rtl="0" eaLnBrk="1" latinLnBrk="0" hangingPunct="1"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3" Type="http://schemas.openxmlformats.org/officeDocument/2006/relationships/image" Target="../media/image2.emf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tiff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ounded Rectangle 45"/>
          <p:cNvSpPr/>
          <p:nvPr/>
        </p:nvSpPr>
        <p:spPr>
          <a:xfrm>
            <a:off x="1540702" y="25572800"/>
            <a:ext cx="10393451" cy="47457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1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ounded Rectangle 58"/>
          <p:cNvSpPr/>
          <p:nvPr/>
        </p:nvSpPr>
        <p:spPr>
          <a:xfrm>
            <a:off x="22722470" y="16309137"/>
            <a:ext cx="8316357" cy="395711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537847" y="16886250"/>
            <a:ext cx="10122518" cy="202467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ounded Rectangle 48"/>
          <p:cNvSpPr/>
          <p:nvPr/>
        </p:nvSpPr>
        <p:spPr>
          <a:xfrm>
            <a:off x="24011455" y="7861226"/>
            <a:ext cx="5486400" cy="1371600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9133" y="7935329"/>
            <a:ext cx="7814558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Times New Roman"/>
                <a:cs typeface="Times New Roman"/>
              </a:rPr>
              <a:t>Introduction</a:t>
            </a:r>
          </a:p>
          <a:p>
            <a:pPr algn="ctr"/>
            <a:endParaRPr lang="en-US" sz="6000" dirty="0" smtClean="0">
              <a:latin typeface="Times New Roman"/>
              <a:cs typeface="Times New Roman"/>
            </a:endParaRPr>
          </a:p>
          <a:p>
            <a:pPr algn="ctr"/>
            <a:endParaRPr lang="en-US" sz="3600" dirty="0" smtClean="0">
              <a:latin typeface="Times New Roman"/>
              <a:cs typeface="Times New Roman"/>
            </a:endParaRPr>
          </a:p>
          <a:p>
            <a:pPr marL="571500" lvl="0" indent="-571500" algn="just">
              <a:buFont typeface="Arial"/>
              <a:buChar char="•"/>
            </a:pPr>
            <a:r>
              <a:rPr lang="en-US" sz="3600" dirty="0">
                <a:latin typeface="Times New Roman"/>
                <a:cs typeface="Times New Roman"/>
              </a:rPr>
              <a:t>Bias </a:t>
            </a:r>
            <a:r>
              <a:rPr lang="en-US" sz="3600" dirty="0" smtClean="0">
                <a:latin typeface="Times New Roman"/>
                <a:cs typeface="Times New Roman"/>
              </a:rPr>
              <a:t>electrodes spin </a:t>
            </a:r>
            <a:r>
              <a:rPr lang="en-US" sz="3600" dirty="0">
                <a:latin typeface="Times New Roman"/>
                <a:cs typeface="Times New Roman"/>
              </a:rPr>
              <a:t>up the plasma to study </a:t>
            </a:r>
            <a:r>
              <a:rPr lang="en-US" sz="3600" dirty="0" smtClean="0">
                <a:latin typeface="Times New Roman"/>
                <a:cs typeface="Times New Roman"/>
              </a:rPr>
              <a:t>mockup of solar winds.</a:t>
            </a:r>
            <a:endParaRPr lang="en-US" sz="3600" dirty="0">
              <a:latin typeface="Times New Roman"/>
              <a:cs typeface="Times New Roman"/>
            </a:endParaRPr>
          </a:p>
          <a:p>
            <a:pPr algn="just"/>
            <a:endParaRPr lang="en-US" sz="3600" dirty="0">
              <a:latin typeface="Times New Roman"/>
              <a:cs typeface="Times New Roman"/>
            </a:endParaRPr>
          </a:p>
          <a:p>
            <a:pPr marL="571500" lvl="0" indent="-571500" algn="just">
              <a:buFont typeface="Arial"/>
              <a:buChar char="•"/>
            </a:pPr>
            <a:r>
              <a:rPr lang="en-US" sz="3600" dirty="0">
                <a:latin typeface="Times New Roman"/>
                <a:cs typeface="Times New Roman"/>
              </a:rPr>
              <a:t>Edge </a:t>
            </a:r>
            <a:r>
              <a:rPr lang="en-US" sz="3600" dirty="0" smtClean="0">
                <a:latin typeface="Times New Roman"/>
                <a:cs typeface="Times New Roman"/>
              </a:rPr>
              <a:t>toroidal flow can increase </a:t>
            </a:r>
            <a:r>
              <a:rPr lang="en-US" sz="3600" dirty="0">
                <a:latin typeface="Times New Roman"/>
                <a:cs typeface="Times New Roman"/>
              </a:rPr>
              <a:t>instantaneously to </a:t>
            </a:r>
            <a:r>
              <a:rPr lang="en-US" sz="3600" dirty="0" smtClean="0">
                <a:latin typeface="Times New Roman"/>
                <a:cs typeface="Times New Roman"/>
              </a:rPr>
              <a:t>30-40 </a:t>
            </a:r>
            <a:r>
              <a:rPr lang="en-US" sz="3600" dirty="0">
                <a:latin typeface="Times New Roman"/>
                <a:cs typeface="Times New Roman"/>
              </a:rPr>
              <a:t>km</a:t>
            </a:r>
            <a:r>
              <a:rPr lang="en-US" sz="3600" dirty="0" smtClean="0">
                <a:latin typeface="Times New Roman"/>
                <a:cs typeface="Times New Roman"/>
              </a:rPr>
              <a:t>/s.</a:t>
            </a:r>
          </a:p>
          <a:p>
            <a:pPr lvl="0" algn="just"/>
            <a:endParaRPr lang="en-US" sz="3600" dirty="0" smtClean="0">
              <a:latin typeface="Times New Roman"/>
              <a:cs typeface="Times New Roman"/>
            </a:endParaRPr>
          </a:p>
          <a:p>
            <a:pPr marL="571500" lvl="0" indent="-571500" algn="just">
              <a:buFont typeface="Arial"/>
              <a:buChar char="•"/>
            </a:pPr>
            <a:r>
              <a:rPr lang="en-US" sz="3600" dirty="0" smtClean="0">
                <a:latin typeface="Times New Roman"/>
                <a:cs typeface="Times New Roman"/>
              </a:rPr>
              <a:t>The </a:t>
            </a:r>
            <a:r>
              <a:rPr lang="en-US" sz="3600" dirty="0" err="1" smtClean="0">
                <a:latin typeface="Times New Roman"/>
                <a:cs typeface="Times New Roman"/>
              </a:rPr>
              <a:t>Terrella</a:t>
            </a:r>
            <a:r>
              <a:rPr lang="en-US" sz="3600" dirty="0" smtClean="0">
                <a:latin typeface="Times New Roman"/>
                <a:cs typeface="Times New Roman"/>
              </a:rPr>
              <a:t> dipole can be aligned parallel and antiparallel to B</a:t>
            </a:r>
            <a:r>
              <a:rPr lang="en-US" sz="3600" baseline="-25000" dirty="0" smtClean="0">
                <a:latin typeface="Times New Roman"/>
                <a:cs typeface="Times New Roman"/>
              </a:rPr>
              <a:t>o</a:t>
            </a:r>
            <a:r>
              <a:rPr lang="en-US" sz="3600" dirty="0" smtClean="0">
                <a:latin typeface="Times New Roman"/>
                <a:cs typeface="Times New Roman"/>
              </a:rPr>
              <a:t>.</a:t>
            </a:r>
            <a:endParaRPr lang="en-US" sz="7200" dirty="0">
              <a:latin typeface="Times New Roman"/>
              <a:cs typeface="Times New Roman"/>
            </a:endParaRPr>
          </a:p>
        </p:txBody>
      </p:sp>
      <p:pic>
        <p:nvPicPr>
          <p:cNvPr id="5" name="Picture 4" descr="Diagram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0058" y="9784240"/>
            <a:ext cx="5514370" cy="42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976043" y="8005533"/>
            <a:ext cx="6123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smtClean="0">
                <a:latin typeface="Times New Roman"/>
                <a:cs typeface="Times New Roman"/>
              </a:rPr>
              <a:t>Plasma Spin up</a:t>
            </a:r>
            <a:endParaRPr lang="en-US" sz="6000" dirty="0">
              <a:latin typeface="Times New Roman"/>
              <a:cs typeface="Times New Roman"/>
            </a:endParaRPr>
          </a:p>
        </p:txBody>
      </p:sp>
      <p:pic>
        <p:nvPicPr>
          <p:cNvPr id="21" name="Picture 20" descr="shot_averg_shotset3_v06.ai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17059" r="6716" b="8694"/>
          <a:stretch/>
        </p:blipFill>
        <p:spPr>
          <a:xfrm>
            <a:off x="12604647" y="14714801"/>
            <a:ext cx="7923682" cy="534423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481805" y="7866246"/>
            <a:ext cx="55061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 smtClean="0">
                <a:latin typeface="Times New Roman"/>
                <a:cs typeface="Times New Roman"/>
              </a:rPr>
              <a:t>Terrella</a:t>
            </a:r>
            <a:r>
              <a:rPr lang="en-US" sz="6000" dirty="0" smtClean="0">
                <a:latin typeface="Times New Roman"/>
                <a:cs typeface="Times New Roman"/>
              </a:rPr>
              <a:t> Probe</a:t>
            </a:r>
            <a:endParaRPr lang="en-US" sz="6000" dirty="0">
              <a:latin typeface="Times New Roman"/>
              <a:cs typeface="Times New Roman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3603417" y="7882579"/>
            <a:ext cx="5486400" cy="1371600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3881490" y="7862568"/>
            <a:ext cx="5486400" cy="1371600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54" descr="MadisonSeminar3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6" y="20266247"/>
            <a:ext cx="11328627" cy="389204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1809234" y="17004781"/>
            <a:ext cx="974953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latin typeface="Times New Roman"/>
                <a:cs typeface="Times New Roman"/>
              </a:rPr>
              <a:t>A </a:t>
            </a:r>
            <a:r>
              <a:rPr lang="en-US" sz="3600" dirty="0" err="1" smtClean="0">
                <a:latin typeface="Times New Roman"/>
                <a:cs typeface="Times New Roman"/>
              </a:rPr>
              <a:t>Terrella</a:t>
            </a:r>
            <a:r>
              <a:rPr lang="en-US" sz="3600" dirty="0">
                <a:latin typeface="Times New Roman"/>
                <a:cs typeface="Times New Roman"/>
              </a:rPr>
              <a:t>-</a:t>
            </a:r>
            <a:r>
              <a:rPr lang="en-US" sz="3600" dirty="0" smtClean="0">
                <a:latin typeface="Times New Roman"/>
                <a:cs typeface="Times New Roman"/>
              </a:rPr>
              <a:t>like probe inserted into MST plasma at </a:t>
            </a:r>
          </a:p>
          <a:p>
            <a:pPr algn="ctr"/>
            <a:r>
              <a:rPr lang="en-US" sz="3600" dirty="0" smtClean="0">
                <a:latin typeface="Times New Roman"/>
                <a:cs typeface="Times New Roman"/>
              </a:rPr>
              <a:t>the reversal surface where the mean magnetic field</a:t>
            </a:r>
          </a:p>
          <a:p>
            <a:pPr algn="ctr"/>
            <a:r>
              <a:rPr lang="en-US" sz="3600" dirty="0">
                <a:latin typeface="Times New Roman"/>
                <a:cs typeface="Times New Roman"/>
              </a:rPr>
              <a:t>i</a:t>
            </a:r>
            <a:r>
              <a:rPr lang="en-US" sz="3600" dirty="0" smtClean="0">
                <a:latin typeface="Times New Roman"/>
                <a:cs typeface="Times New Roman"/>
              </a:rPr>
              <a:t>s poloidal to study solar wind and reconnection.</a:t>
            </a:r>
            <a:endParaRPr lang="en-US" sz="3600" dirty="0">
              <a:latin typeface="Times New Roman"/>
              <a:cs typeface="Times New Roman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3010085" y="16378118"/>
            <a:ext cx="793253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/>
                <a:cs typeface="Times New Roman"/>
              </a:rPr>
              <a:t>A rare earth permanent magnet NdFeB</a:t>
            </a:r>
          </a:p>
          <a:p>
            <a:pPr algn="ctr"/>
            <a:r>
              <a:rPr lang="en-US" sz="3600" dirty="0" smtClean="0">
                <a:latin typeface="Times New Roman"/>
                <a:cs typeface="Times New Roman"/>
              </a:rPr>
              <a:t>Covered with BN shield</a:t>
            </a:r>
          </a:p>
          <a:p>
            <a:pPr algn="ctr"/>
            <a:endParaRPr lang="en-US" sz="3200" dirty="0" smtClean="0">
              <a:latin typeface="Times New Roman"/>
              <a:cs typeface="Times New Roman"/>
            </a:endParaRP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Temperature    &lt;  80 c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B (poles)	     0.88 T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B (equator)	    0.44 T</a:t>
            </a:r>
          </a:p>
          <a:p>
            <a:pPr marL="457200" indent="-457200" algn="ctr">
              <a:buFont typeface="Arial"/>
              <a:buChar char="•"/>
            </a:pPr>
            <a:r>
              <a:rPr lang="en-US" sz="3200" dirty="0" smtClean="0">
                <a:latin typeface="Times New Roman"/>
                <a:cs typeface="Times New Roman"/>
              </a:rPr>
              <a:t>Diameter</a:t>
            </a:r>
            <a:r>
              <a:rPr lang="en-US" sz="3200" dirty="0">
                <a:latin typeface="Times New Roman"/>
                <a:cs typeface="Times New Roman"/>
              </a:rPr>
              <a:t> </a:t>
            </a:r>
            <a:r>
              <a:rPr lang="en-US" sz="3200" dirty="0" smtClean="0">
                <a:latin typeface="Times New Roman"/>
                <a:cs typeface="Times New Roman"/>
              </a:rPr>
              <a:t> 1.5 inches</a:t>
            </a:r>
          </a:p>
        </p:txBody>
      </p:sp>
      <p:pic>
        <p:nvPicPr>
          <p:cNvPr id="61" name="Picture 60" descr="P101000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8681" y="10262956"/>
            <a:ext cx="6766544" cy="5074908"/>
          </a:xfrm>
          <a:prstGeom prst="rect">
            <a:avLst/>
          </a:prstGeom>
        </p:spPr>
      </p:pic>
      <p:pic>
        <p:nvPicPr>
          <p:cNvPr id="62" name="Picture 61" descr="P101001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4467" y="10282915"/>
            <a:ext cx="3810000" cy="508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02193" y="1685586"/>
            <a:ext cx="48286165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 smtClean="0">
                <a:latin typeface="Times New Roman"/>
                <a:cs typeface="Times New Roman"/>
              </a:rPr>
              <a:t>Terrella</a:t>
            </a:r>
            <a:r>
              <a:rPr lang="en-US" sz="9600" b="1" dirty="0" smtClean="0">
                <a:latin typeface="Times New Roman"/>
                <a:cs typeface="Times New Roman"/>
              </a:rPr>
              <a:t> </a:t>
            </a:r>
            <a:r>
              <a:rPr lang="en-US" sz="9600" b="1" dirty="0">
                <a:latin typeface="Times New Roman"/>
                <a:cs typeface="Times New Roman"/>
              </a:rPr>
              <a:t>experiments </a:t>
            </a:r>
            <a:r>
              <a:rPr lang="en-US" sz="9600" b="1" dirty="0" smtClean="0">
                <a:latin typeface="Times New Roman"/>
                <a:cs typeface="Times New Roman"/>
              </a:rPr>
              <a:t>in </a:t>
            </a:r>
            <a:r>
              <a:rPr lang="en-US" sz="9600" b="1" dirty="0">
                <a:latin typeface="Times New Roman"/>
                <a:cs typeface="Times New Roman"/>
              </a:rPr>
              <a:t>MST</a:t>
            </a:r>
            <a:r>
              <a:rPr lang="en-US" sz="6600" b="1" dirty="0">
                <a:latin typeface="Times New Roman"/>
                <a:cs typeface="Times New Roman"/>
              </a:rPr>
              <a:t>*</a:t>
            </a:r>
            <a:endParaRPr lang="en-US" sz="6600" dirty="0">
              <a:latin typeface="Times New Roman"/>
              <a:cs typeface="Times New Roman"/>
            </a:endParaRPr>
          </a:p>
          <a:p>
            <a:pPr algn="ctr"/>
            <a:r>
              <a:rPr lang="en-US" sz="6600" dirty="0">
                <a:latin typeface="Times New Roman"/>
                <a:cs typeface="Times New Roman"/>
              </a:rPr>
              <a:t>A. H. </a:t>
            </a:r>
            <a:r>
              <a:rPr lang="en-US" sz="6600" dirty="0" err="1">
                <a:latin typeface="Times New Roman"/>
                <a:cs typeface="Times New Roman"/>
              </a:rPr>
              <a:t>Seltzman</a:t>
            </a:r>
            <a:r>
              <a:rPr lang="en-US" sz="6600" dirty="0">
                <a:latin typeface="Times New Roman"/>
                <a:cs typeface="Times New Roman"/>
              </a:rPr>
              <a:t>, </a:t>
            </a:r>
            <a:r>
              <a:rPr lang="en-US" sz="6600" b="1" dirty="0">
                <a:latin typeface="Times New Roman"/>
                <a:cs typeface="Times New Roman"/>
              </a:rPr>
              <a:t>A</a:t>
            </a:r>
            <a:r>
              <a:rPr lang="en-US" sz="6600" b="1" dirty="0" smtClean="0">
                <a:latin typeface="Times New Roman"/>
                <a:cs typeface="Times New Roman"/>
              </a:rPr>
              <a:t>. F</a:t>
            </a:r>
            <a:r>
              <a:rPr lang="en-US" sz="6600" b="1" dirty="0">
                <a:latin typeface="Times New Roman"/>
                <a:cs typeface="Times New Roman"/>
              </a:rPr>
              <a:t>. Almagri</a:t>
            </a:r>
            <a:r>
              <a:rPr lang="en-US" sz="6600" dirty="0">
                <a:latin typeface="Times New Roman"/>
                <a:cs typeface="Times New Roman"/>
              </a:rPr>
              <a:t>, C. B. </a:t>
            </a:r>
            <a:r>
              <a:rPr lang="en-US" sz="6600" dirty="0" smtClean="0">
                <a:latin typeface="Times New Roman"/>
                <a:cs typeface="Times New Roman"/>
              </a:rPr>
              <a:t>Forest, </a:t>
            </a:r>
            <a:r>
              <a:rPr lang="en-US" sz="6600" dirty="0">
                <a:latin typeface="Times New Roman"/>
                <a:cs typeface="Times New Roman"/>
              </a:rPr>
              <a:t>J. S. Sarff, </a:t>
            </a:r>
            <a:r>
              <a:rPr lang="en-US" sz="6600" dirty="0" smtClean="0">
                <a:latin typeface="Times New Roman"/>
                <a:cs typeface="Times New Roman"/>
              </a:rPr>
              <a:t>J</a:t>
            </a:r>
            <a:r>
              <a:rPr lang="en-US" sz="6600" dirty="0">
                <a:latin typeface="Times New Roman"/>
                <a:cs typeface="Times New Roman"/>
              </a:rPr>
              <a:t>. C. </a:t>
            </a:r>
            <a:r>
              <a:rPr lang="en-US" sz="6600" dirty="0" err="1">
                <a:latin typeface="Times New Roman"/>
                <a:cs typeface="Times New Roman"/>
              </a:rPr>
              <a:t>Triana</a:t>
            </a:r>
            <a:r>
              <a:rPr lang="en-US" sz="6600" dirty="0">
                <a:latin typeface="Times New Roman"/>
                <a:cs typeface="Times New Roman"/>
              </a:rPr>
              <a:t>, J. Wallace. </a:t>
            </a:r>
            <a:endParaRPr lang="en-US" sz="6600" dirty="0" smtClean="0">
              <a:latin typeface="Times New Roman"/>
              <a:cs typeface="Times New Roman"/>
            </a:endParaRPr>
          </a:p>
          <a:p>
            <a:pPr algn="ctr"/>
            <a:r>
              <a:rPr lang="en-US" sz="6000" dirty="0" smtClean="0">
                <a:latin typeface="Times New Roman"/>
                <a:cs typeface="Times New Roman"/>
              </a:rPr>
              <a:t>UW</a:t>
            </a:r>
            <a:r>
              <a:rPr lang="en-US" sz="6000" dirty="0">
                <a:latin typeface="Times New Roman"/>
                <a:cs typeface="Times New Roman"/>
              </a:rPr>
              <a:t>-Madison, and CMSO</a:t>
            </a:r>
          </a:p>
          <a:p>
            <a:endParaRPr lang="en-US" sz="7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36997" y="23238147"/>
            <a:ext cx="9779000" cy="7023100"/>
          </a:xfrm>
          <a:prstGeom prst="rect">
            <a:avLst/>
          </a:prstGeom>
        </p:spPr>
      </p:pic>
      <p:pic>
        <p:nvPicPr>
          <p:cNvPr id="3" name="Picture 2" descr="movie0001shot80-terrella 003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270" y="22383197"/>
            <a:ext cx="6504206" cy="6504206"/>
          </a:xfrm>
          <a:prstGeom prst="rect">
            <a:avLst/>
          </a:prstGeom>
        </p:spPr>
      </p:pic>
      <p:pic>
        <p:nvPicPr>
          <p:cNvPr id="6" name="Picture 5" descr="movie0001shot80-terrella 011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3136" y="22357004"/>
            <a:ext cx="6504206" cy="650420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4089622" y="23023687"/>
            <a:ext cx="6180663" cy="496146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2447090" y="25343550"/>
            <a:ext cx="1405470" cy="2827868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  <a:scene3d>
            <a:camera prst="orthographicFront">
              <a:rot lat="0" lon="0" rev="66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684592" y="23769831"/>
            <a:ext cx="2082596" cy="400110"/>
          </a:xfrm>
          <a:prstGeom prst="rect">
            <a:avLst/>
          </a:prstGeom>
          <a:noFill/>
          <a:scene3d>
            <a:camera prst="orthographicFront">
              <a:rot lat="0" lon="0" rev="234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Toroidal Direction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1624558" y="26340215"/>
            <a:ext cx="2362005" cy="400110"/>
          </a:xfrm>
          <a:prstGeom prst="rect">
            <a:avLst/>
          </a:prstGeom>
          <a:noFill/>
          <a:scene3d>
            <a:camera prst="orthographicFront">
              <a:rot lat="0" lon="0" rev="768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Poloidal </a:t>
            </a:r>
            <a:r>
              <a:rPr lang="en-US" sz="2000" dirty="0">
                <a:latin typeface="Times New Roman"/>
                <a:cs typeface="Times New Roman"/>
              </a:rPr>
              <a:t>D</a:t>
            </a:r>
            <a:r>
              <a:rPr lang="en-US" sz="2000" dirty="0" smtClean="0">
                <a:latin typeface="Times New Roman"/>
                <a:cs typeface="Times New Roman"/>
              </a:rPr>
              <a:t>irection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1123854" y="20820782"/>
            <a:ext cx="10339362" cy="1122215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21128443" y="20839014"/>
            <a:ext cx="10402502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smtClean="0">
                <a:latin typeface="Times New Roman"/>
                <a:cs typeface="Times New Roman"/>
              </a:rPr>
              <a:t>New Instrumented</a:t>
            </a:r>
            <a:r>
              <a:rPr lang="en-US" sz="6000" dirty="0">
                <a:latin typeface="Times New Roman"/>
                <a:cs typeface="Times New Roman"/>
              </a:rPr>
              <a:t> </a:t>
            </a:r>
            <a:r>
              <a:rPr lang="en-US" sz="6000" dirty="0" err="1" smtClean="0">
                <a:latin typeface="Times New Roman"/>
                <a:cs typeface="Times New Roman"/>
              </a:rPr>
              <a:t>Terrella</a:t>
            </a:r>
            <a:r>
              <a:rPr lang="en-US" sz="6000" dirty="0" smtClean="0">
                <a:latin typeface="Times New Roman"/>
                <a:cs typeface="Times New Roman"/>
              </a:rPr>
              <a:t> Probe</a:t>
            </a:r>
            <a:endParaRPr lang="en-US" sz="6000" dirty="0">
              <a:latin typeface="Times New Roman"/>
              <a:cs typeface="Times New Roman"/>
            </a:endParaRPr>
          </a:p>
        </p:txBody>
      </p:sp>
      <p:pic>
        <p:nvPicPr>
          <p:cNvPr id="27" name="Picture 26" descr="TS shot 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129" y="16276862"/>
            <a:ext cx="6440252" cy="471238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2345523" y="29087717"/>
            <a:ext cx="9300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Times New Roman"/>
                <a:cs typeface="Times New Roman"/>
              </a:rPr>
              <a:t>A</a:t>
            </a:r>
            <a:r>
              <a:rPr lang="en-US" sz="4000" dirty="0" smtClean="0">
                <a:latin typeface="Times New Roman"/>
                <a:cs typeface="Times New Roman"/>
              </a:rPr>
              <a:t>nti-parallel to Bo, 12-31-2011, # 80 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34" name="Picture 33" descr="TS shot 3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129" y="10196193"/>
            <a:ext cx="6435852" cy="470916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3557531" y="14881377"/>
            <a:ext cx="6835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P</a:t>
            </a:r>
            <a:r>
              <a:rPr lang="en-US" sz="4000" dirty="0" smtClean="0">
                <a:latin typeface="Times New Roman"/>
                <a:cs typeface="Times New Roman"/>
              </a:rPr>
              <a:t>arallel </a:t>
            </a:r>
            <a:r>
              <a:rPr lang="en-US" sz="4000" dirty="0">
                <a:latin typeface="Times New Roman"/>
                <a:cs typeface="Times New Roman"/>
              </a:rPr>
              <a:t>to </a:t>
            </a:r>
            <a:r>
              <a:rPr lang="en-US" sz="4000" dirty="0" smtClean="0">
                <a:latin typeface="Times New Roman"/>
                <a:cs typeface="Times New Roman"/>
              </a:rPr>
              <a:t>Bo, </a:t>
            </a:r>
            <a:r>
              <a:rPr lang="en-US" sz="4000" dirty="0">
                <a:latin typeface="Times New Roman"/>
                <a:cs typeface="Times New Roman"/>
              </a:rPr>
              <a:t>Jan-10-</a:t>
            </a:r>
            <a:r>
              <a:rPr lang="en-US" sz="4000" dirty="0" smtClean="0">
                <a:latin typeface="Times New Roman"/>
                <a:cs typeface="Times New Roman"/>
              </a:rPr>
              <a:t>2012, #3 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37" name="Picture 36" descr="TS shot 13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867" y="10196194"/>
            <a:ext cx="6475476" cy="473815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2632063" y="14968213"/>
            <a:ext cx="67991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P</a:t>
            </a:r>
            <a:r>
              <a:rPr lang="en-US" sz="4000" dirty="0" smtClean="0">
                <a:latin typeface="Times New Roman"/>
                <a:cs typeface="Times New Roman"/>
              </a:rPr>
              <a:t>arallel </a:t>
            </a:r>
            <a:r>
              <a:rPr lang="en-US" sz="4000" dirty="0">
                <a:latin typeface="Times New Roman"/>
                <a:cs typeface="Times New Roman"/>
              </a:rPr>
              <a:t>to </a:t>
            </a:r>
            <a:r>
              <a:rPr lang="en-US" sz="4000" dirty="0" smtClean="0">
                <a:latin typeface="Times New Roman"/>
                <a:cs typeface="Times New Roman"/>
              </a:rPr>
              <a:t>Bo, Jan</a:t>
            </a:r>
            <a:r>
              <a:rPr lang="en-US" sz="4000" dirty="0">
                <a:latin typeface="Times New Roman"/>
                <a:cs typeface="Times New Roman"/>
              </a:rPr>
              <a:t>-10-</a:t>
            </a:r>
            <a:r>
              <a:rPr lang="en-US" sz="4000" dirty="0" smtClean="0">
                <a:latin typeface="Times New Roman"/>
                <a:cs typeface="Times New Roman"/>
              </a:rPr>
              <a:t>2012, #13 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34043999" y="7892016"/>
            <a:ext cx="5486400" cy="1371600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4197947" y="8095553"/>
            <a:ext cx="5399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/>
                <a:cs typeface="Times New Roman"/>
              </a:rPr>
              <a:t>Normal </a:t>
            </a:r>
            <a:r>
              <a:rPr lang="en-US" sz="6000" dirty="0" err="1" smtClean="0">
                <a:latin typeface="Times New Roman"/>
                <a:cs typeface="Times New Roman"/>
              </a:rPr>
              <a:t>Helicity</a:t>
            </a:r>
            <a:endParaRPr lang="en-US" sz="6000" dirty="0">
              <a:latin typeface="Times New Roman"/>
              <a:cs typeface="Times New Roman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42692383" y="7873547"/>
            <a:ext cx="6528820" cy="1371600"/>
          </a:xfrm>
          <a:prstGeom prst="roundRect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43038767" y="8000116"/>
            <a:ext cx="60127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/>
                <a:cs typeface="Times New Roman"/>
              </a:rPr>
              <a:t>Reversed </a:t>
            </a:r>
            <a:r>
              <a:rPr lang="en-US" sz="6000" dirty="0" err="1" smtClean="0">
                <a:latin typeface="Times New Roman"/>
                <a:cs typeface="Times New Roman"/>
              </a:rPr>
              <a:t>Helicity</a:t>
            </a:r>
            <a:endParaRPr lang="en-US" sz="6000" dirty="0">
              <a:latin typeface="Times New Roman"/>
              <a:cs typeface="Times New Roman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323805" y="21209804"/>
            <a:ext cx="73505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/>
                <a:cs typeface="Times New Roman"/>
              </a:rPr>
              <a:t>A</a:t>
            </a:r>
            <a:r>
              <a:rPr lang="en-US" sz="4000" dirty="0" smtClean="0">
                <a:latin typeface="Times New Roman"/>
                <a:cs typeface="Times New Roman"/>
              </a:rPr>
              <a:t>nti</a:t>
            </a:r>
            <a:r>
              <a:rPr lang="en-US" sz="4000" dirty="0">
                <a:latin typeface="Times New Roman"/>
                <a:cs typeface="Times New Roman"/>
              </a:rPr>
              <a:t>-parallel to </a:t>
            </a:r>
            <a:r>
              <a:rPr lang="en-US" sz="4000" dirty="0" smtClean="0">
                <a:latin typeface="Times New Roman"/>
                <a:cs typeface="Times New Roman"/>
              </a:rPr>
              <a:t>Bo, 1-10-2012, # 1 </a:t>
            </a:r>
            <a:endParaRPr lang="en-US" sz="4000" dirty="0">
              <a:latin typeface="Times New Roman"/>
              <a:cs typeface="Times New Roman"/>
            </a:endParaRPr>
          </a:p>
        </p:txBody>
      </p:sp>
      <p:pic>
        <p:nvPicPr>
          <p:cNvPr id="43" name="Picture 42" descr="TS shot 12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5274" y="16276863"/>
            <a:ext cx="6459594" cy="4726532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2586481" y="21244678"/>
            <a:ext cx="79349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latin typeface="Times New Roman"/>
                <a:cs typeface="Times New Roman"/>
              </a:rPr>
              <a:t>Anti-parallel </a:t>
            </a:r>
            <a:r>
              <a:rPr lang="en-US" sz="4000" dirty="0">
                <a:latin typeface="Times New Roman"/>
                <a:cs typeface="Times New Roman"/>
              </a:rPr>
              <a:t>to Bo, Jan-10-2012, #</a:t>
            </a:r>
            <a:r>
              <a:rPr lang="en-US" sz="4000" dirty="0" smtClean="0">
                <a:latin typeface="Times New Roman"/>
                <a:cs typeface="Times New Roman"/>
              </a:rPr>
              <a:t>12 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48643" y="26201251"/>
            <a:ext cx="95145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Times New Roman"/>
                <a:cs typeface="Times New Roman"/>
              </a:rPr>
              <a:t>The probe is viewed diagonally across with Vision </a:t>
            </a:r>
            <a:r>
              <a:rPr lang="en-US" sz="4000" dirty="0">
                <a:latin typeface="Times New Roman"/>
                <a:cs typeface="Times New Roman"/>
              </a:rPr>
              <a:t>Research Phantom v710 </a:t>
            </a:r>
            <a:r>
              <a:rPr lang="en-US" sz="4000" dirty="0" smtClean="0">
                <a:latin typeface="Times New Roman"/>
                <a:cs typeface="Times New Roman"/>
              </a:rPr>
              <a:t>camera.</a:t>
            </a:r>
          </a:p>
          <a:p>
            <a:pPr algn="just"/>
            <a:endParaRPr lang="en-US" sz="4000" dirty="0">
              <a:latin typeface="Times New Roman"/>
              <a:cs typeface="Times New Roman"/>
            </a:endParaRPr>
          </a:p>
          <a:p>
            <a:pPr algn="just"/>
            <a:r>
              <a:rPr lang="en-US" sz="4000" dirty="0" smtClean="0">
                <a:latin typeface="Times New Roman"/>
                <a:cs typeface="Times New Roman"/>
              </a:rPr>
              <a:t>Capable </a:t>
            </a:r>
            <a:r>
              <a:rPr lang="en-US" sz="4000" dirty="0">
                <a:latin typeface="Times New Roman"/>
                <a:cs typeface="Times New Roman"/>
              </a:rPr>
              <a:t>of </a:t>
            </a:r>
            <a:r>
              <a:rPr lang="en-US" sz="4000" dirty="0" smtClean="0">
                <a:latin typeface="Times New Roman"/>
                <a:cs typeface="Times New Roman"/>
              </a:rPr>
              <a:t>speed 1.4 </a:t>
            </a:r>
            <a:r>
              <a:rPr lang="en-US" sz="4000" dirty="0" err="1" smtClean="0">
                <a:latin typeface="Times New Roman"/>
                <a:cs typeface="Times New Roman"/>
              </a:rPr>
              <a:t>megaframes</a:t>
            </a:r>
            <a:r>
              <a:rPr lang="en-US" sz="4000" dirty="0">
                <a:latin typeface="Times New Roman"/>
                <a:cs typeface="Times New Roman"/>
              </a:rPr>
              <a:t>/</a:t>
            </a:r>
            <a:r>
              <a:rPr lang="en-US" sz="4000" dirty="0" smtClean="0">
                <a:latin typeface="Times New Roman"/>
                <a:cs typeface="Times New Roman"/>
              </a:rPr>
              <a:t>sec. </a:t>
            </a:r>
          </a:p>
          <a:p>
            <a:pPr algn="just"/>
            <a:r>
              <a:rPr lang="en-US" sz="4000" dirty="0" smtClean="0">
                <a:latin typeface="Times New Roman"/>
                <a:cs typeface="Times New Roman"/>
              </a:rPr>
              <a:t>Film speed is 80k frames</a:t>
            </a:r>
            <a:r>
              <a:rPr lang="en-US" sz="4000" dirty="0">
                <a:latin typeface="Times New Roman"/>
                <a:cs typeface="Times New Roman"/>
              </a:rPr>
              <a:t>/</a:t>
            </a:r>
            <a:r>
              <a:rPr lang="en-US" sz="4000" dirty="0" smtClean="0">
                <a:latin typeface="Times New Roman"/>
                <a:cs typeface="Times New Roman"/>
              </a:rPr>
              <a:t>sec</a:t>
            </a:r>
          </a:p>
          <a:p>
            <a:pPr algn="just"/>
            <a:r>
              <a:rPr lang="en-US" sz="4000" dirty="0" smtClean="0">
                <a:latin typeface="Times New Roman"/>
                <a:cs typeface="Times New Roman"/>
              </a:rPr>
              <a:t>Exposer time is12 </a:t>
            </a:r>
            <a:r>
              <a:rPr lang="en-US" sz="4000" dirty="0" err="1" smtClean="0">
                <a:latin typeface="Times New Roman"/>
                <a:cs typeface="Times New Roman"/>
              </a:rPr>
              <a:t>microsec</a:t>
            </a:r>
            <a:r>
              <a:rPr lang="en-US" sz="4000" dirty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1026" name="Picture 2" descr="C:\Users\Andrew Seltzman\Desktop\desktop\Terella\terrella-pics\DSC06775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647" y="23714262"/>
            <a:ext cx="8805729" cy="66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24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1973</TotalTime>
  <Words>208</Words>
  <Application>Microsoft Office PowerPoint</Application>
  <PresentationFormat>Custom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UW Madison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Abdulgader Almagri</dc:creator>
  <cp:lastModifiedBy>Andrew Seltzman</cp:lastModifiedBy>
  <cp:revision>57</cp:revision>
  <dcterms:created xsi:type="dcterms:W3CDTF">2011-11-12T17:36:39Z</dcterms:created>
  <dcterms:modified xsi:type="dcterms:W3CDTF">2013-05-21T16:30:33Z</dcterms:modified>
</cp:coreProperties>
</file>